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Formel-Editor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32" r:id="rId2"/>
    <p:sldId id="530" r:id="rId3"/>
    <p:sldId id="544" r:id="rId4"/>
    <p:sldId id="537" r:id="rId5"/>
    <p:sldId id="538" r:id="rId6"/>
    <p:sldId id="539" r:id="rId7"/>
    <p:sldId id="540" r:id="rId8"/>
    <p:sldId id="541" r:id="rId9"/>
    <p:sldId id="542" r:id="rId10"/>
    <p:sldId id="543" r:id="rId11"/>
    <p:sldId id="526" r:id="rId12"/>
    <p:sldId id="527" r:id="rId13"/>
    <p:sldId id="528" r:id="rId14"/>
    <p:sldId id="529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3" r:id="rId25"/>
    <p:sldId id="524" r:id="rId26"/>
    <p:sldId id="525" r:id="rId27"/>
  </p:sldIdLst>
  <p:sldSz cx="10080625" cy="7559675"/>
  <p:notesSz cx="10058400" cy="7772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696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984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DA29802D-579F-8C4A-922C-1E01ADB2472D}" type="datetime1">
              <a:rPr lang="en-US"/>
              <a:pPr>
                <a:defRPr/>
              </a:pPr>
              <a:t>9/16/14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04AC4B6C-6B1C-5D45-A8B9-9F5C6CFFF18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086100" y="590550"/>
            <a:ext cx="3884613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006475" y="3690938"/>
            <a:ext cx="8045450" cy="3495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4364038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5692775" y="0"/>
            <a:ext cx="4364038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7383463"/>
            <a:ext cx="4364038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5692775" y="7383463"/>
            <a:ext cx="4364038" cy="387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fld id="{1B8176DB-3AC5-084B-AA08-C4DF029215A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31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9CF5E-F4FC-B546-B62A-A816AC33B7B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5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40712-9D62-0043-8D50-8B748BFCE75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23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754204-0690-2446-940D-91A0593ADA2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59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97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03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56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32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23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09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1AC80-4773-774E-87F6-1996874FA9A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49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27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73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628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37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25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401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48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6411913" y="7112000"/>
            <a:ext cx="3683000" cy="447675"/>
          </a:xfrm>
          <a:prstGeom prst="rect">
            <a:avLst/>
          </a:prstGeom>
          <a:gradFill rotWithShape="1">
            <a:gsLst>
              <a:gs pos="0">
                <a:srgbClr val="BFBFBF"/>
              </a:gs>
              <a:gs pos="35001">
                <a:srgbClr val="038A5E"/>
              </a:gs>
              <a:gs pos="64999">
                <a:srgbClr val="038A5E"/>
              </a:gs>
              <a:gs pos="100000">
                <a:srgbClr val="038A5E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794" tIns="50397" rIns="100794" bIns="50397"/>
          <a:lstStyle/>
          <a:p>
            <a:pPr eaLnBrk="0"/>
            <a:endParaRPr lang="en-US" sz="2000">
              <a:cs typeface="Arial" charset="0"/>
            </a:endParaRPr>
          </a:p>
        </p:txBody>
      </p:sp>
      <p:pic>
        <p:nvPicPr>
          <p:cNvPr id="5" name="Picture 3" descr="logo-uni-bayreuth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0" y="7112000"/>
            <a:ext cx="14001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7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19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6"/>
          <p:cNvSpPr>
            <a:spLocks noChangeArrowheads="1"/>
          </p:cNvSpPr>
          <p:nvPr/>
        </p:nvSpPr>
        <p:spPr bwMode="auto">
          <a:xfrm>
            <a:off x="0" y="7116763"/>
            <a:ext cx="10080625" cy="442912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 anchor="ctr"/>
          <a:lstStyle/>
          <a:p>
            <a:pPr eaLnBrk="0"/>
            <a:endParaRPr lang="en-US" sz="2000">
              <a:cs typeface="Arial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3838" y="7094538"/>
            <a:ext cx="5770562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50397" rIns="0" bIns="50397">
            <a:spAutoFit/>
          </a:bodyPr>
          <a:lstStyle/>
          <a:p>
            <a:pPr eaLnBrk="0"/>
            <a:r>
              <a:rPr lang="en-US" sz="2200">
                <a:cs typeface="Arial" charset="0"/>
              </a:rPr>
              <a:t>Experimental Physics I</a:t>
            </a:r>
            <a:r>
              <a:rPr lang="en-US" sz="2200">
                <a:cs typeface="Arial" charset="0"/>
                <a:sym typeface="Symbol" charset="0"/>
              </a:rPr>
              <a:t>, University of Bayreuth</a:t>
            </a:r>
          </a:p>
        </p:txBody>
      </p:sp>
      <p:cxnSp>
        <p:nvCxnSpPr>
          <p:cNvPr id="5" name="Straight Connector 5"/>
          <p:cNvCxnSpPr>
            <a:cxnSpLocks noChangeShapeType="1"/>
          </p:cNvCxnSpPr>
          <p:nvPr userDrawn="1"/>
        </p:nvCxnSpPr>
        <p:spPr bwMode="auto">
          <a:xfrm>
            <a:off x="0" y="7102475"/>
            <a:ext cx="1009967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6"/>
          <p:cNvCxnSpPr>
            <a:cxnSpLocks noChangeShapeType="1"/>
          </p:cNvCxnSpPr>
          <p:nvPr userDrawn="1"/>
        </p:nvCxnSpPr>
        <p:spPr bwMode="auto">
          <a:xfrm>
            <a:off x="-11113" y="803275"/>
            <a:ext cx="10102851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10" descr="Logo_sw_tif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88" y="7132638"/>
            <a:ext cx="13557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24014" y="66498"/>
            <a:ext cx="9688601" cy="579646"/>
          </a:xfrm>
          <a:prstGeom prst="rect">
            <a:avLst/>
          </a:prstGeom>
          <a:ln w="25400">
            <a:noFill/>
          </a:ln>
        </p:spPr>
        <p:txBody>
          <a:bodyPr anchor="t">
            <a:spAutoFit/>
          </a:bodyPr>
          <a:lstStyle>
            <a:lvl1pPr>
              <a:defRPr sz="4000" b="0" baseline="0">
                <a:solidFill>
                  <a:srgbClr val="000000"/>
                </a:solidFill>
                <a:latin typeface="Chalkboard"/>
                <a:cs typeface="Chalkboard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4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F791A-80C6-EF44-9686-679EA26296EF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1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BC6E1-FDBE-7544-8187-B7AFA7D3FAA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3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2E304-EB40-E343-893A-F1004AF59C2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1B96B-8D0E-4A46-8848-DE3674C4B1CB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4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ACC1E-0722-0543-8B5E-89C6C5AAE24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6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CD4BE-1AAC-4B40-9726-FBF5D4A19FC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EEB3D-AFA7-C74B-9430-1A2574B32CE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Format des Titeltextes zu bearbeiten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Gliederungstextes zu bearbeiten</a:t>
            </a:r>
          </a:p>
          <a:p>
            <a:pPr lvl="1"/>
            <a:r>
              <a:rPr lang="en-GB"/>
              <a:t>Zweite Gliederungsebene</a:t>
            </a:r>
          </a:p>
          <a:p>
            <a:pPr lvl="2"/>
            <a:r>
              <a:rPr lang="en-GB"/>
              <a:t>Dritte Gliederungsebene</a:t>
            </a:r>
          </a:p>
          <a:p>
            <a:pPr lvl="3"/>
            <a:r>
              <a:rPr lang="en-GB"/>
              <a:t>Vierte Gliederungsebene</a:t>
            </a:r>
          </a:p>
          <a:p>
            <a:pPr lvl="4"/>
            <a:r>
              <a:rPr lang="en-GB"/>
              <a:t>Fünfte Gliederungsebene</a:t>
            </a:r>
          </a:p>
          <a:p>
            <a:pPr lvl="4"/>
            <a:r>
              <a:rPr lang="en-GB"/>
              <a:t>Sechste Gliederungsebene</a:t>
            </a:r>
          </a:p>
          <a:p>
            <a:pPr lvl="4"/>
            <a:r>
              <a:rPr lang="en-GB"/>
              <a:t>Siebente Gliederungsebene</a:t>
            </a:r>
          </a:p>
          <a:p>
            <a:pPr lvl="4"/>
            <a:r>
              <a:rPr lang="en-GB"/>
              <a:t>Achte Gliederungsebene</a:t>
            </a:r>
          </a:p>
          <a:p>
            <a:pPr lvl="4"/>
            <a:r>
              <a:rPr lang="en-GB"/>
              <a:t>Neunte Gliederungsebene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Font typeface="Times New Roman" charset="0"/>
              <a:buNone/>
              <a:defRPr sz="1400">
                <a:solidFill>
                  <a:srgbClr val="000000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Font typeface="Times New Roman" charset="0"/>
              <a:buNone/>
              <a:defRPr sz="1400">
                <a:solidFill>
                  <a:srgbClr val="000000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6300" y="6886575"/>
            <a:ext cx="2346325" cy="5191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fld id="{F2C07567-1555-AC48-91B6-34541FC5A476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  <p:sldLayoutId id="2147483956" r:id="rId18"/>
    <p:sldLayoutId id="2147483957" r:id="rId19"/>
    <p:sldLayoutId id="2147483958" r:id="rId20"/>
    <p:sldLayoutId id="2147483959" r:id="rId21"/>
    <p:sldLayoutId id="2147483960" r:id="rId22"/>
    <p:sldLayoutId id="2147483961" r:id="rId23"/>
    <p:sldLayoutId id="2147483962" r:id="rId24"/>
    <p:sldLayoutId id="2147483963" r:id="rId25"/>
    <p:sldLayoutId id="2147483964" r:id="rId26"/>
    <p:sldLayoutId id="2147483965" r:id="rId27"/>
    <p:sldLayoutId id="2147483966" r:id="rId28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buChar char="•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buChar char="–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image" Target="../media/image17.png"/><Relationship Id="rId1" Type="http://schemas.microsoft.com/office/2007/relationships/media" Target="file://localhost/Users/weiss/Desktop/talks/movies/chaplin.avi" TargetMode="External"/><Relationship Id="rId2" Type="http://schemas.openxmlformats.org/officeDocument/2006/relationships/video" Target="file://localhost/Users/weiss/Desktop/talks/movies/chaplin.avi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1.emf"/><Relationship Id="rId7" Type="http://schemas.openxmlformats.org/officeDocument/2006/relationships/oleObject" Target="../embeddings/Microsoft_Formel-Editor1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Beispiele f</a:t>
            </a:r>
            <a:r>
              <a:rPr lang="de-DE" dirty="0" smtClean="0"/>
              <a:t>ür </a:t>
            </a:r>
            <a:r>
              <a:rPr lang="de-DE" dirty="0" smtClean="0"/>
              <a:t>Muster</a:t>
            </a:r>
            <a:endParaRPr lang="de-DE" dirty="0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8" y="1115541"/>
            <a:ext cx="3128010" cy="2366010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4" y="3563813"/>
            <a:ext cx="2400300" cy="3213100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128" y="1043533"/>
            <a:ext cx="3048000" cy="1818640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160" y="3582689"/>
            <a:ext cx="3175000" cy="3365500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560" y="899517"/>
            <a:ext cx="2284730" cy="3547110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552" y="4787949"/>
            <a:ext cx="254000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ctrTitle"/>
          </p:nvPr>
        </p:nvSpPr>
        <p:spPr bwMode="auto">
          <a:xfrm>
            <a:off x="224014" y="66498"/>
            <a:ext cx="9688601" cy="68142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397" bIns="50397" numCol="1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halkboard" charset="0"/>
                <a:ea typeface="ＭＳ Ｐゴシック" charset="0"/>
                <a:cs typeface="Chalkboard" charset="0"/>
              </a:rPr>
              <a:t>Langmuir-</a:t>
            </a:r>
            <a:r>
              <a:rPr lang="en-US" dirty="0" err="1" smtClean="0">
                <a:latin typeface="Chalkboard" charset="0"/>
                <a:ea typeface="ＭＳ Ｐゴシック" charset="0"/>
                <a:cs typeface="Chalkboard" charset="0"/>
              </a:rPr>
              <a:t>Isotherme</a:t>
            </a:r>
            <a:endParaRPr lang="en-US" dirty="0">
              <a:latin typeface="Chalkboard" charset="0"/>
              <a:ea typeface="ＭＳ Ｐゴシック" charset="0"/>
              <a:cs typeface="Chalkboard" charset="0"/>
            </a:endParaRPr>
          </a:p>
        </p:txBody>
      </p:sp>
      <p:pic>
        <p:nvPicPr>
          <p:cNvPr id="19459" name="Picture 2" descr="figure_06_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66" y="2442895"/>
            <a:ext cx="5637099" cy="209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2" descr="figure_06_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80" y="1429690"/>
            <a:ext cx="3781985" cy="411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6"/>
          <p:cNvSpPr txBox="1">
            <a:spLocks noChangeArrowheads="1"/>
          </p:cNvSpPr>
          <p:nvPr/>
        </p:nvSpPr>
        <p:spPr bwMode="auto">
          <a:xfrm>
            <a:off x="857554" y="1702677"/>
            <a:ext cx="4378077" cy="44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Boltzmann-Verteilung in Aktion</a:t>
            </a:r>
          </a:p>
        </p:txBody>
      </p:sp>
    </p:spTree>
    <p:extLst>
      <p:ext uri="{BB962C8B-B14F-4D97-AF65-F5344CB8AC3E}">
        <p14:creationId xmlns:p14="http://schemas.microsoft.com/office/powerpoint/2010/main" val="1037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ctrTitle"/>
          </p:nvPr>
        </p:nvSpPr>
        <p:spPr bwMode="auto"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397" bIns="50397" numCol="1" compatLnSpc="1">
            <a:prstTxWarp prst="textNoShape">
              <a:avLst/>
            </a:prstTxWarp>
          </a:bodyPr>
          <a:lstStyle/>
          <a:p>
            <a:r>
              <a:rPr lang="en-US">
                <a:latin typeface="Chalkboard" charset="0"/>
                <a:ea typeface="ＭＳ Ｐゴシック" charset="0"/>
                <a:cs typeface="Chalkboard" charset="0"/>
              </a:rPr>
              <a:t>Random walk…</a:t>
            </a:r>
          </a:p>
        </p:txBody>
      </p:sp>
      <p:pic>
        <p:nvPicPr>
          <p:cNvPr id="21507" name="chaplin.avi" descr="/Users/weiss/Desktop/talks/movies/chaplin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18" y="1427938"/>
            <a:ext cx="6272389" cy="470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05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5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0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50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 bwMode="auto"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397" bIns="50397" numCol="1" compatLnSpc="1">
            <a:prstTxWarp prst="textNoShape">
              <a:avLst/>
            </a:prstTxWarp>
          </a:bodyPr>
          <a:lstStyle/>
          <a:p>
            <a:r>
              <a:rPr lang="en-US">
                <a:latin typeface="Chalkboard" charset="0"/>
                <a:ea typeface="ＭＳ Ｐゴシック" charset="0"/>
                <a:cs typeface="Chalkboard" charset="0"/>
              </a:rPr>
              <a:t>Was ist diffusive Bewegung?</a:t>
            </a:r>
          </a:p>
        </p:txBody>
      </p:sp>
      <p:sp>
        <p:nvSpPr>
          <p:cNvPr id="22531" name="Rectangle 6"/>
          <p:cNvSpPr>
            <a:spLocks noChangeArrowheads="1"/>
          </p:cNvSpPr>
          <p:nvPr/>
        </p:nvSpPr>
        <p:spPr bwMode="auto">
          <a:xfrm>
            <a:off x="1869116" y="1125203"/>
            <a:ext cx="6369965" cy="55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/>
          <a:p>
            <a:r>
              <a:rPr lang="en-US" sz="3100">
                <a:solidFill>
                  <a:srgbClr val="000000"/>
                </a:solidFill>
                <a:latin typeface="Helvetica" charset="0"/>
              </a:rPr>
              <a:t>Beobachtung eines Betrunkenen…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 flipV="1">
            <a:off x="6538406" y="6173735"/>
            <a:ext cx="812050" cy="489979"/>
          </a:xfrm>
          <a:custGeom>
            <a:avLst/>
            <a:gdLst>
              <a:gd name="T0" fmla="*/ 2147483647 w 21600"/>
              <a:gd name="T1" fmla="*/ -182945 h 21600"/>
              <a:gd name="T2" fmla="*/ 2147483647 w 21600"/>
              <a:gd name="T3" fmla="*/ 1936666312 h 21600"/>
              <a:gd name="T4" fmla="*/ 2147483647 w 21600"/>
              <a:gd name="T5" fmla="*/ 968241468 h 21600"/>
              <a:gd name="T6" fmla="*/ 2147483647 w 21600"/>
              <a:gd name="T7" fmla="*/ 1936849257 h 21600"/>
              <a:gd name="T8" fmla="*/ 2147483647 w 21600"/>
              <a:gd name="T9" fmla="*/ 2147483647 h 21600"/>
              <a:gd name="T10" fmla="*/ 2147483647 w 21600"/>
              <a:gd name="T11" fmla="*/ 193684925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-1" y="10799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 flipH="1" flipV="1">
            <a:off x="6022124" y="6539469"/>
            <a:ext cx="812050" cy="489979"/>
          </a:xfrm>
          <a:custGeom>
            <a:avLst/>
            <a:gdLst>
              <a:gd name="T0" fmla="*/ 2147483647 w 21600"/>
              <a:gd name="T1" fmla="*/ -182945 h 21600"/>
              <a:gd name="T2" fmla="*/ 2147483647 w 21600"/>
              <a:gd name="T3" fmla="*/ 1936666312 h 21600"/>
              <a:gd name="T4" fmla="*/ 2147483647 w 21600"/>
              <a:gd name="T5" fmla="*/ 968241468 h 21600"/>
              <a:gd name="T6" fmla="*/ 2147483647 w 21600"/>
              <a:gd name="T7" fmla="*/ 1936849257 h 21600"/>
              <a:gd name="T8" fmla="*/ 2147483647 w 21600"/>
              <a:gd name="T9" fmla="*/ 2147483647 h 21600"/>
              <a:gd name="T10" fmla="*/ 2147483647 w 21600"/>
              <a:gd name="T11" fmla="*/ 193684925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-1" y="10799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flipV="1">
            <a:off x="5365833" y="5893747"/>
            <a:ext cx="812050" cy="489979"/>
          </a:xfrm>
          <a:custGeom>
            <a:avLst/>
            <a:gdLst>
              <a:gd name="T0" fmla="*/ 2147483647 w 21600"/>
              <a:gd name="T1" fmla="*/ -182945 h 21600"/>
              <a:gd name="T2" fmla="*/ 2147483647 w 21600"/>
              <a:gd name="T3" fmla="*/ 1936666312 h 21600"/>
              <a:gd name="T4" fmla="*/ 2147483647 w 21600"/>
              <a:gd name="T5" fmla="*/ 968241468 h 21600"/>
              <a:gd name="T6" fmla="*/ 2147483647 w 21600"/>
              <a:gd name="T7" fmla="*/ 1936849257 h 21600"/>
              <a:gd name="T8" fmla="*/ 2147483647 w 21600"/>
              <a:gd name="T9" fmla="*/ 2147483647 h 21600"/>
              <a:gd name="T10" fmla="*/ 2147483647 w 21600"/>
              <a:gd name="T11" fmla="*/ 193684925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-1" y="10799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/>
          <a:lstStyle/>
          <a:p>
            <a:endParaRPr lang="en-US"/>
          </a:p>
        </p:txBody>
      </p:sp>
      <p:pic>
        <p:nvPicPr>
          <p:cNvPr id="8" name="Picture 7" descr="dru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304" y="4889290"/>
            <a:ext cx="635290" cy="104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dr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63" y="4889290"/>
            <a:ext cx="635289" cy="104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dr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875" y="4889290"/>
            <a:ext cx="635290" cy="104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dr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943" y="4889290"/>
            <a:ext cx="635290" cy="104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dru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25" y="4889290"/>
            <a:ext cx="635289" cy="104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990247" y="1847921"/>
            <a:ext cx="1555847" cy="1791923"/>
            <a:chOff x="2136" y="1056"/>
            <a:chExt cx="889" cy="1024"/>
          </a:xfrm>
        </p:grpSpPr>
        <p:sp>
          <p:nvSpPr>
            <p:cNvPr id="22566" name="Freeform 13"/>
            <p:cNvSpPr>
              <a:spLocks/>
            </p:cNvSpPr>
            <p:nvPr/>
          </p:nvSpPr>
          <p:spPr bwMode="auto">
            <a:xfrm>
              <a:off x="2136" y="1056"/>
              <a:ext cx="872" cy="952"/>
            </a:xfrm>
            <a:custGeom>
              <a:avLst/>
              <a:gdLst>
                <a:gd name="T0" fmla="*/ 0 w 480"/>
                <a:gd name="T1" fmla="*/ 928 h 952"/>
                <a:gd name="T2" fmla="*/ 0 w 480"/>
                <a:gd name="T3" fmla="*/ 352 h 952"/>
                <a:gd name="T4" fmla="*/ 1488 w 480"/>
                <a:gd name="T5" fmla="*/ 0 h 952"/>
                <a:gd name="T6" fmla="*/ 2878 w 480"/>
                <a:gd name="T7" fmla="*/ 352 h 952"/>
                <a:gd name="T8" fmla="*/ 2878 w 480"/>
                <a:gd name="T9" fmla="*/ 952 h 952"/>
                <a:gd name="T10" fmla="*/ 0 w 480"/>
                <a:gd name="T11" fmla="*/ 928 h 9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952"/>
                <a:gd name="T20" fmla="*/ 480 w 480"/>
                <a:gd name="T21" fmla="*/ 952 h 9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952">
                  <a:moveTo>
                    <a:pt x="0" y="928"/>
                  </a:moveTo>
                  <a:lnTo>
                    <a:pt x="0" y="352"/>
                  </a:lnTo>
                  <a:lnTo>
                    <a:pt x="248" y="0"/>
                  </a:lnTo>
                  <a:lnTo>
                    <a:pt x="480" y="352"/>
                  </a:lnTo>
                  <a:lnTo>
                    <a:pt x="480" y="952"/>
                  </a:lnTo>
                  <a:lnTo>
                    <a:pt x="0" y="928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7" name="Rectangle 14"/>
            <p:cNvSpPr>
              <a:spLocks noChangeArrowheads="1"/>
            </p:cNvSpPr>
            <p:nvPr/>
          </p:nvSpPr>
          <p:spPr bwMode="auto">
            <a:xfrm>
              <a:off x="2136" y="1440"/>
              <a:ext cx="872" cy="5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8" name="Rectangle 15"/>
            <p:cNvSpPr>
              <a:spLocks noChangeArrowheads="1"/>
            </p:cNvSpPr>
            <p:nvPr/>
          </p:nvSpPr>
          <p:spPr bwMode="auto">
            <a:xfrm>
              <a:off x="2642" y="1632"/>
              <a:ext cx="232" cy="36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9" name="Rectangle 16"/>
            <p:cNvSpPr>
              <a:spLocks noChangeArrowheads="1"/>
            </p:cNvSpPr>
            <p:nvPr/>
          </p:nvSpPr>
          <p:spPr bwMode="auto">
            <a:xfrm>
              <a:off x="2230" y="1680"/>
              <a:ext cx="281" cy="16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2570" name="Picture 17" descr="drun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" y="1683"/>
              <a:ext cx="242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48028" y="3746590"/>
            <a:ext cx="8325267" cy="1063954"/>
            <a:chOff x="112" y="2141"/>
            <a:chExt cx="4757" cy="608"/>
          </a:xfrm>
        </p:grpSpPr>
        <p:grpSp>
          <p:nvGrpSpPr>
            <p:cNvPr id="22542" name="Group 19"/>
            <p:cNvGrpSpPr>
              <a:grpSpLocks/>
            </p:cNvGrpSpPr>
            <p:nvPr/>
          </p:nvGrpSpPr>
          <p:grpSpPr bwMode="auto">
            <a:xfrm>
              <a:off x="4008" y="2141"/>
              <a:ext cx="219" cy="608"/>
              <a:chOff x="1064" y="1880"/>
              <a:chExt cx="219" cy="608"/>
            </a:xfrm>
          </p:grpSpPr>
          <p:sp>
            <p:nvSpPr>
              <p:cNvPr id="22564" name="Rectangle 20"/>
              <p:cNvSpPr>
                <a:spLocks noChangeArrowheads="1"/>
              </p:cNvSpPr>
              <p:nvPr/>
            </p:nvSpPr>
            <p:spPr bwMode="auto">
              <a:xfrm>
                <a:off x="1145" y="2048"/>
                <a:ext cx="56" cy="4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65" name="Oval 21"/>
              <p:cNvSpPr>
                <a:spLocks noChangeArrowheads="1"/>
              </p:cNvSpPr>
              <p:nvPr/>
            </p:nvSpPr>
            <p:spPr bwMode="auto">
              <a:xfrm>
                <a:off x="1064" y="1880"/>
                <a:ext cx="219" cy="21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3" name="Group 22"/>
            <p:cNvGrpSpPr>
              <a:grpSpLocks/>
            </p:cNvGrpSpPr>
            <p:nvPr/>
          </p:nvGrpSpPr>
          <p:grpSpPr bwMode="auto">
            <a:xfrm>
              <a:off x="1489" y="2141"/>
              <a:ext cx="219" cy="608"/>
              <a:chOff x="1064" y="1880"/>
              <a:chExt cx="219" cy="608"/>
            </a:xfrm>
          </p:grpSpPr>
          <p:sp>
            <p:nvSpPr>
              <p:cNvPr id="22562" name="Rectangle 23"/>
              <p:cNvSpPr>
                <a:spLocks noChangeArrowheads="1"/>
              </p:cNvSpPr>
              <p:nvPr/>
            </p:nvSpPr>
            <p:spPr bwMode="auto">
              <a:xfrm>
                <a:off x="1145" y="2048"/>
                <a:ext cx="56" cy="4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63" name="Oval 24"/>
              <p:cNvSpPr>
                <a:spLocks noChangeArrowheads="1"/>
              </p:cNvSpPr>
              <p:nvPr/>
            </p:nvSpPr>
            <p:spPr bwMode="auto">
              <a:xfrm>
                <a:off x="1064" y="1880"/>
                <a:ext cx="219" cy="21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4" name="Group 25"/>
            <p:cNvGrpSpPr>
              <a:grpSpLocks/>
            </p:cNvGrpSpPr>
            <p:nvPr/>
          </p:nvGrpSpPr>
          <p:grpSpPr bwMode="auto">
            <a:xfrm>
              <a:off x="4650" y="2141"/>
              <a:ext cx="219" cy="608"/>
              <a:chOff x="1064" y="1880"/>
              <a:chExt cx="219" cy="608"/>
            </a:xfrm>
          </p:grpSpPr>
          <p:sp>
            <p:nvSpPr>
              <p:cNvPr id="22560" name="Rectangle 26"/>
              <p:cNvSpPr>
                <a:spLocks noChangeArrowheads="1"/>
              </p:cNvSpPr>
              <p:nvPr/>
            </p:nvSpPr>
            <p:spPr bwMode="auto">
              <a:xfrm>
                <a:off x="1145" y="2048"/>
                <a:ext cx="56" cy="4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61" name="Oval 27"/>
              <p:cNvSpPr>
                <a:spLocks noChangeArrowheads="1"/>
              </p:cNvSpPr>
              <p:nvPr/>
            </p:nvSpPr>
            <p:spPr bwMode="auto">
              <a:xfrm>
                <a:off x="1064" y="1880"/>
                <a:ext cx="219" cy="21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5" name="Group 28"/>
            <p:cNvGrpSpPr>
              <a:grpSpLocks/>
            </p:cNvGrpSpPr>
            <p:nvPr/>
          </p:nvGrpSpPr>
          <p:grpSpPr bwMode="auto">
            <a:xfrm>
              <a:off x="2131" y="2141"/>
              <a:ext cx="219" cy="608"/>
              <a:chOff x="1064" y="1880"/>
              <a:chExt cx="219" cy="608"/>
            </a:xfrm>
          </p:grpSpPr>
          <p:sp>
            <p:nvSpPr>
              <p:cNvPr id="22558" name="Rectangle 29"/>
              <p:cNvSpPr>
                <a:spLocks noChangeArrowheads="1"/>
              </p:cNvSpPr>
              <p:nvPr/>
            </p:nvSpPr>
            <p:spPr bwMode="auto">
              <a:xfrm>
                <a:off x="1145" y="2048"/>
                <a:ext cx="56" cy="4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9" name="Oval 30"/>
              <p:cNvSpPr>
                <a:spLocks noChangeArrowheads="1"/>
              </p:cNvSpPr>
              <p:nvPr/>
            </p:nvSpPr>
            <p:spPr bwMode="auto">
              <a:xfrm>
                <a:off x="1064" y="1880"/>
                <a:ext cx="219" cy="21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6" name="Group 31"/>
            <p:cNvGrpSpPr>
              <a:grpSpLocks/>
            </p:cNvGrpSpPr>
            <p:nvPr/>
          </p:nvGrpSpPr>
          <p:grpSpPr bwMode="auto">
            <a:xfrm>
              <a:off x="2764" y="2141"/>
              <a:ext cx="219" cy="608"/>
              <a:chOff x="1064" y="1880"/>
              <a:chExt cx="219" cy="608"/>
            </a:xfrm>
          </p:grpSpPr>
          <p:sp>
            <p:nvSpPr>
              <p:cNvPr id="22556" name="Rectangle 32"/>
              <p:cNvSpPr>
                <a:spLocks noChangeArrowheads="1"/>
              </p:cNvSpPr>
              <p:nvPr/>
            </p:nvSpPr>
            <p:spPr bwMode="auto">
              <a:xfrm>
                <a:off x="1145" y="2048"/>
                <a:ext cx="56" cy="4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7" name="Oval 33"/>
              <p:cNvSpPr>
                <a:spLocks noChangeArrowheads="1"/>
              </p:cNvSpPr>
              <p:nvPr/>
            </p:nvSpPr>
            <p:spPr bwMode="auto">
              <a:xfrm>
                <a:off x="1064" y="1880"/>
                <a:ext cx="219" cy="21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7" name="Group 34"/>
            <p:cNvGrpSpPr>
              <a:grpSpLocks/>
            </p:cNvGrpSpPr>
            <p:nvPr/>
          </p:nvGrpSpPr>
          <p:grpSpPr bwMode="auto">
            <a:xfrm>
              <a:off x="3389" y="2141"/>
              <a:ext cx="219" cy="608"/>
              <a:chOff x="1064" y="1880"/>
              <a:chExt cx="219" cy="608"/>
            </a:xfrm>
          </p:grpSpPr>
          <p:sp>
            <p:nvSpPr>
              <p:cNvPr id="22554" name="Rectangle 35"/>
              <p:cNvSpPr>
                <a:spLocks noChangeArrowheads="1"/>
              </p:cNvSpPr>
              <p:nvPr/>
            </p:nvSpPr>
            <p:spPr bwMode="auto">
              <a:xfrm>
                <a:off x="1145" y="2048"/>
                <a:ext cx="56" cy="4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5" name="Oval 36"/>
              <p:cNvSpPr>
                <a:spLocks noChangeArrowheads="1"/>
              </p:cNvSpPr>
              <p:nvPr/>
            </p:nvSpPr>
            <p:spPr bwMode="auto">
              <a:xfrm>
                <a:off x="1064" y="1880"/>
                <a:ext cx="219" cy="21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8" name="Group 37"/>
            <p:cNvGrpSpPr>
              <a:grpSpLocks/>
            </p:cNvGrpSpPr>
            <p:nvPr/>
          </p:nvGrpSpPr>
          <p:grpSpPr bwMode="auto">
            <a:xfrm>
              <a:off x="858" y="2141"/>
              <a:ext cx="219" cy="608"/>
              <a:chOff x="1064" y="1880"/>
              <a:chExt cx="219" cy="608"/>
            </a:xfrm>
          </p:grpSpPr>
          <p:sp>
            <p:nvSpPr>
              <p:cNvPr id="22552" name="Rectangle 38"/>
              <p:cNvSpPr>
                <a:spLocks noChangeArrowheads="1"/>
              </p:cNvSpPr>
              <p:nvPr/>
            </p:nvSpPr>
            <p:spPr bwMode="auto">
              <a:xfrm>
                <a:off x="1145" y="2048"/>
                <a:ext cx="56" cy="440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3" name="Oval 39"/>
              <p:cNvSpPr>
                <a:spLocks noChangeArrowheads="1"/>
              </p:cNvSpPr>
              <p:nvPr/>
            </p:nvSpPr>
            <p:spPr bwMode="auto">
              <a:xfrm>
                <a:off x="1064" y="1880"/>
                <a:ext cx="219" cy="216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9" name="Group 40"/>
            <p:cNvGrpSpPr>
              <a:grpSpLocks/>
            </p:cNvGrpSpPr>
            <p:nvPr/>
          </p:nvGrpSpPr>
          <p:grpSpPr bwMode="auto">
            <a:xfrm>
              <a:off x="112" y="2152"/>
              <a:ext cx="648" cy="568"/>
              <a:chOff x="592" y="3344"/>
              <a:chExt cx="648" cy="568"/>
            </a:xfrm>
          </p:grpSpPr>
          <p:sp>
            <p:nvSpPr>
              <p:cNvPr id="22550" name="AutoShape 41"/>
              <p:cNvSpPr>
                <a:spLocks noChangeArrowheads="1"/>
              </p:cNvSpPr>
              <p:nvPr/>
            </p:nvSpPr>
            <p:spPr bwMode="auto">
              <a:xfrm>
                <a:off x="592" y="3344"/>
                <a:ext cx="648" cy="568"/>
              </a:xfrm>
              <a:prstGeom prst="leftArrow">
                <a:avLst>
                  <a:gd name="adj1" fmla="val 50000"/>
                  <a:gd name="adj2" fmla="val 28521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1" name="Rectangle 42"/>
              <p:cNvSpPr>
                <a:spLocks noChangeArrowheads="1"/>
              </p:cNvSpPr>
              <p:nvPr/>
            </p:nvSpPr>
            <p:spPr bwMode="auto">
              <a:xfrm>
                <a:off x="661" y="3499"/>
                <a:ext cx="501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HOME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0418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Title 1"/>
          <p:cNvSpPr>
            <a:spLocks noGrp="1"/>
          </p:cNvSpPr>
          <p:nvPr>
            <p:ph type="ctrTitle"/>
          </p:nvPr>
        </p:nvSpPr>
        <p:spPr bwMode="auto"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397" bIns="50397" numCol="1" compatLnSpc="1">
            <a:prstTxWarp prst="textNoShape">
              <a:avLst/>
            </a:prstTxWarp>
          </a:bodyPr>
          <a:lstStyle/>
          <a:p>
            <a:r>
              <a:rPr lang="en-US">
                <a:latin typeface="Chalkboard" charset="0"/>
                <a:ea typeface="ＭＳ Ｐゴシック" charset="0"/>
                <a:cs typeface="Chalkboard" charset="0"/>
              </a:rPr>
              <a:t>Wie lange dauert es bis nach Hause?</a:t>
            </a:r>
          </a:p>
        </p:txBody>
      </p:sp>
      <p:sp>
        <p:nvSpPr>
          <p:cNvPr id="23558" name="Text Box 3"/>
          <p:cNvSpPr txBox="1">
            <a:spLocks noChangeArrowheads="1"/>
          </p:cNvSpPr>
          <p:nvPr/>
        </p:nvSpPr>
        <p:spPr bwMode="auto">
          <a:xfrm>
            <a:off x="73505" y="1406939"/>
            <a:ext cx="9912056" cy="105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>
                <a:solidFill>
                  <a:srgbClr val="000000"/>
                </a:solidFill>
              </a:rPr>
              <a:t>Gleiche Wskt. nach links &amp; rechts zu wanken: </a:t>
            </a:r>
            <a:r>
              <a:rPr lang="en-US" sz="2200" i="1">
                <a:solidFill>
                  <a:srgbClr val="000000"/>
                </a:solidFill>
              </a:rPr>
              <a:t>p</a:t>
            </a:r>
            <a:r>
              <a:rPr lang="en-US" sz="2200" i="1" baseline="-25000">
                <a:solidFill>
                  <a:srgbClr val="000000"/>
                </a:solidFill>
              </a:rPr>
              <a:t>left</a:t>
            </a:r>
            <a:r>
              <a:rPr lang="en-US" sz="2200" i="1">
                <a:solidFill>
                  <a:srgbClr val="000000"/>
                </a:solidFill>
              </a:rPr>
              <a:t>=p</a:t>
            </a:r>
            <a:r>
              <a:rPr lang="en-US" sz="2200" i="1" baseline="-25000">
                <a:solidFill>
                  <a:srgbClr val="000000"/>
                </a:solidFill>
              </a:rPr>
              <a:t>right</a:t>
            </a:r>
            <a:r>
              <a:rPr lang="en-US" sz="2200" i="1">
                <a:solidFill>
                  <a:srgbClr val="000000"/>
                </a:solidFill>
              </a:rPr>
              <a:t>=0.5</a:t>
            </a:r>
          </a:p>
          <a:p>
            <a:endParaRPr lang="en-US" sz="2200">
              <a:solidFill>
                <a:srgbClr val="000000"/>
              </a:solidFill>
            </a:endParaRPr>
          </a:p>
          <a:p>
            <a:r>
              <a:rPr lang="en-US" sz="2200">
                <a:solidFill>
                  <a:srgbClr val="000000"/>
                </a:solidFill>
              </a:rPr>
              <a:t>=&gt; Wskt. nach </a:t>
            </a:r>
            <a:r>
              <a:rPr lang="en-US" sz="2200" i="1">
                <a:solidFill>
                  <a:srgbClr val="000000"/>
                </a:solidFill>
              </a:rPr>
              <a:t>N</a:t>
            </a:r>
            <a:r>
              <a:rPr lang="en-US" sz="2200">
                <a:solidFill>
                  <a:srgbClr val="000000"/>
                </a:solidFill>
              </a:rPr>
              <a:t> Bewegungen </a:t>
            </a:r>
            <a:r>
              <a:rPr lang="en-US" sz="2200" i="1">
                <a:solidFill>
                  <a:srgbClr val="000000"/>
                </a:solidFill>
              </a:rPr>
              <a:t>n</a:t>
            </a:r>
            <a:r>
              <a:rPr lang="en-US" sz="2200">
                <a:solidFill>
                  <a:srgbClr val="000000"/>
                </a:solidFill>
              </a:rPr>
              <a:t> Lampenpfosten nach links gegangen zu sein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890118" y="2729883"/>
          <a:ext cx="6016873" cy="979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3" name="Equation" r:id="rId3" imgW="2730500" imgH="444500" progId="Equation.3">
                  <p:embed/>
                </p:oleObj>
              </mc:Choice>
              <mc:Fallback>
                <p:oleObj name="Equation" r:id="rId3" imgW="2730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118" y="2729883"/>
                        <a:ext cx="6016873" cy="9799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1298924" y="6038992"/>
            <a:ext cx="7482780" cy="72040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Exkursionsfläche steigt mit der Zahl der besuchten Pfosten (=Zeit)</a:t>
            </a:r>
          </a:p>
          <a:p>
            <a:pPr algn="ctr"/>
            <a:endParaRPr lang="en-US" sz="700" b="1">
              <a:solidFill>
                <a:srgbClr val="000000"/>
              </a:solidFill>
            </a:endParaRPr>
          </a:p>
          <a:p>
            <a:pPr algn="ctr"/>
            <a:r>
              <a:rPr lang="en-US" b="1">
                <a:solidFill>
                  <a:srgbClr val="000000"/>
                </a:solidFill>
              </a:rPr>
              <a:t>&lt;x</a:t>
            </a:r>
            <a:r>
              <a:rPr lang="en-US" b="1" baseline="30000">
                <a:solidFill>
                  <a:srgbClr val="000000"/>
                </a:solidFill>
              </a:rPr>
              <a:t>2</a:t>
            </a:r>
            <a:r>
              <a:rPr lang="en-US" b="1">
                <a:solidFill>
                  <a:srgbClr val="000000"/>
                </a:solidFill>
              </a:rPr>
              <a:t>&gt; = 2Dt</a:t>
            </a:r>
            <a:endParaRPr lang="en-US" b="1" i="1">
              <a:solidFill>
                <a:srgbClr val="000000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06513" y="4117574"/>
            <a:ext cx="9410334" cy="1639679"/>
            <a:chOff x="118" y="2441"/>
            <a:chExt cx="5377" cy="937"/>
          </a:xfrm>
        </p:grpSpPr>
        <p:sp>
          <p:nvSpPr>
            <p:cNvPr id="23561" name="Text Box 7"/>
            <p:cNvSpPr txBox="1">
              <a:spLocks noChangeArrowheads="1"/>
            </p:cNvSpPr>
            <p:nvPr/>
          </p:nvSpPr>
          <p:spPr bwMode="auto">
            <a:xfrm>
              <a:off x="118" y="2444"/>
              <a:ext cx="2207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</a:rPr>
                <a:t>Mittlere Distanz zur Kneipe</a:t>
              </a:r>
            </a:p>
            <a:p>
              <a:endParaRPr lang="en-US">
                <a:solidFill>
                  <a:srgbClr val="000000"/>
                </a:solidFill>
              </a:endParaRPr>
            </a:p>
            <a:p>
              <a:endParaRPr lang="en-US">
                <a:solidFill>
                  <a:srgbClr val="000000"/>
                </a:solidFill>
              </a:endParaRPr>
            </a:p>
            <a:p>
              <a:r>
                <a:rPr lang="en-US">
                  <a:solidFill>
                    <a:srgbClr val="000000"/>
                  </a:solidFill>
                </a:rPr>
                <a:t>Quadratische Abweichung</a:t>
              </a:r>
            </a:p>
          </p:txBody>
        </p:sp>
        <p:graphicFrame>
          <p:nvGraphicFramePr>
            <p:cNvPr id="23555" name="Object 3"/>
            <p:cNvGraphicFramePr>
              <a:graphicFrameLocks noChangeAspect="1"/>
            </p:cNvGraphicFramePr>
            <p:nvPr/>
          </p:nvGraphicFramePr>
          <p:xfrm>
            <a:off x="2409" y="2441"/>
            <a:ext cx="308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84" name="Equation" r:id="rId5" imgW="2451100" imgH="266700" progId="Equation.3">
                    <p:embed/>
                  </p:oleObj>
                </mc:Choice>
                <mc:Fallback>
                  <p:oleObj name="Equation" r:id="rId5" imgW="2451100" imgH="266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9" y="2441"/>
                          <a:ext cx="3086" cy="33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6" name="Object 4"/>
            <p:cNvGraphicFramePr>
              <a:graphicFrameLocks noChangeAspect="1"/>
            </p:cNvGraphicFramePr>
            <p:nvPr/>
          </p:nvGraphicFramePr>
          <p:xfrm>
            <a:off x="2433" y="3074"/>
            <a:ext cx="139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85" name="Formel" r:id="rId7" imgW="1104900" imgH="241300" progId="Equation.3">
                    <p:embed/>
                  </p:oleObj>
                </mc:Choice>
                <mc:Fallback>
                  <p:oleObj name="Formel" r:id="rId7" imgW="11049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3" y="3074"/>
                          <a:ext cx="1392" cy="30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835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ctrTitle"/>
          </p:nvPr>
        </p:nvSpPr>
        <p:spPr bwMode="auto"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397" bIns="50397" numCol="1" compatLnSpc="1">
            <a:prstTxWarp prst="textNoShape">
              <a:avLst/>
            </a:prstTxWarp>
          </a:bodyPr>
          <a:lstStyle/>
          <a:p>
            <a:r>
              <a:rPr lang="en-US">
                <a:latin typeface="Chalkboard" charset="0"/>
                <a:ea typeface="ＭＳ Ｐゴシック" charset="0"/>
                <a:cs typeface="Chalkboard" charset="0"/>
              </a:rPr>
              <a:t>Diffusion im Gleichgewicht</a:t>
            </a:r>
          </a:p>
        </p:txBody>
      </p:sp>
      <p:pic>
        <p:nvPicPr>
          <p:cNvPr id="24579" name="Picture 7" descr="Rfig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56" y="1115541"/>
            <a:ext cx="5040313" cy="5039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23913" y="6444133"/>
            <a:ext cx="8335290" cy="44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/>
              <a:t>NB: Diffusion </a:t>
            </a:r>
            <a:r>
              <a:rPr lang="en-US" dirty="0" err="1" smtClean="0"/>
              <a:t>kann</a:t>
            </a:r>
            <a:r>
              <a:rPr lang="en-US" dirty="0" smtClean="0"/>
              <a:t> </a:t>
            </a:r>
            <a:r>
              <a:rPr lang="en-US" dirty="0" err="1" smtClean="0"/>
              <a:t>anomal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r>
              <a:rPr lang="en-US" dirty="0"/>
              <a:t> </a:t>
            </a:r>
            <a:r>
              <a:rPr lang="en-US" dirty="0" smtClean="0"/>
              <a:t>(Super- </a:t>
            </a:r>
            <a:r>
              <a:rPr lang="en-US" dirty="0" err="1" smtClean="0"/>
              <a:t>oder</a:t>
            </a:r>
            <a:r>
              <a:rPr lang="en-US" dirty="0" smtClean="0"/>
              <a:t> Sub-Diffusion)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0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Zellzyklus-Oszillator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68" y="985157"/>
            <a:ext cx="4572000" cy="603504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56" y="971525"/>
            <a:ext cx="5334000" cy="503174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394944" y="6372125"/>
            <a:ext cx="4418773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Pomerening</a:t>
            </a:r>
            <a:r>
              <a:rPr lang="de-DE" dirty="0" smtClean="0"/>
              <a:t>, Sontag &amp; </a:t>
            </a:r>
            <a:r>
              <a:rPr lang="de-DE" dirty="0" err="1" smtClean="0"/>
              <a:t>Ferrell</a:t>
            </a:r>
            <a:r>
              <a:rPr lang="de-DE" dirty="0" smtClean="0"/>
              <a:t>, NCB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492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Repressilator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2" y="1115541"/>
            <a:ext cx="3429000" cy="5766435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96" y="1020241"/>
            <a:ext cx="4572000" cy="36957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616376" y="5292005"/>
            <a:ext cx="3277009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Elowitz</a:t>
            </a:r>
            <a:r>
              <a:rPr lang="de-DE" dirty="0" smtClean="0"/>
              <a:t> &amp; </a:t>
            </a:r>
            <a:r>
              <a:rPr lang="de-DE" dirty="0" err="1" smtClean="0"/>
              <a:t>Leibler</a:t>
            </a:r>
            <a:r>
              <a:rPr lang="de-DE" smtClean="0"/>
              <a:t>, Nature 2000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534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Circadianer Rhythmus von </a:t>
            </a:r>
            <a:r>
              <a:rPr lang="de-DE" dirty="0" err="1" smtClean="0"/>
              <a:t>Cyanobakt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4" name="Bild 3" descr="Screen shot 2013-12-10 at 9.25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4" y="1884957"/>
            <a:ext cx="4663440" cy="47752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115978" y="1187549"/>
            <a:ext cx="3007053" cy="411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smtClean="0"/>
              <a:t>Reine </a:t>
            </a:r>
            <a:r>
              <a:rPr lang="de-DE" sz="2200" dirty="0" err="1" smtClean="0"/>
              <a:t>KaiC-Hexamere</a:t>
            </a:r>
            <a:endParaRPr lang="de-DE" sz="2200" dirty="0"/>
          </a:p>
        </p:txBody>
      </p:sp>
      <p:sp>
        <p:nvSpPr>
          <p:cNvPr id="6" name="Textfeld 5"/>
          <p:cNvSpPr txBox="1"/>
          <p:nvPr/>
        </p:nvSpPr>
        <p:spPr>
          <a:xfrm>
            <a:off x="5688384" y="5940077"/>
            <a:ext cx="2866490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van </a:t>
            </a:r>
            <a:r>
              <a:rPr lang="de-DE" dirty="0" err="1" smtClean="0"/>
              <a:t>Zon</a:t>
            </a:r>
            <a:r>
              <a:rPr lang="de-DE" dirty="0" smtClean="0"/>
              <a:t> et al, PNAS 2007</a:t>
            </a:r>
            <a:endParaRPr lang="de-DE" dirty="0"/>
          </a:p>
        </p:txBody>
      </p:sp>
      <p:pic>
        <p:nvPicPr>
          <p:cNvPr id="7" name="Bild 6" descr="Screen shot 2013-12-10 at 9.34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56" y="1884957"/>
            <a:ext cx="4724400" cy="353568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644748" y="1187549"/>
            <a:ext cx="1859816" cy="411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smtClean="0"/>
              <a:t>Volles Modell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4133811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Muster...</a:t>
            </a:r>
            <a:endParaRPr lang="de-DE" dirty="0"/>
          </a:p>
        </p:txBody>
      </p:sp>
      <p:pic>
        <p:nvPicPr>
          <p:cNvPr id="3" name="Picture 6" descr="muster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" y="3856038"/>
            <a:ext cx="26320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muster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10" y="3856038"/>
            <a:ext cx="263207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PREfig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0" y="1341438"/>
            <a:ext cx="525462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MinCD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26" y="1924050"/>
            <a:ext cx="4681538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6241262" y="6300117"/>
            <a:ext cx="2853666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Raskin</a:t>
            </a:r>
            <a:r>
              <a:rPr lang="de-DE" dirty="0" smtClean="0"/>
              <a:t>, de </a:t>
            </a:r>
            <a:r>
              <a:rPr lang="de-DE" dirty="0" err="1" smtClean="0"/>
              <a:t>Boe</a:t>
            </a:r>
            <a:r>
              <a:rPr lang="de-DE" dirty="0" smtClean="0"/>
              <a:t>, </a:t>
            </a:r>
            <a:r>
              <a:rPr lang="de-DE" dirty="0" err="1" smtClean="0"/>
              <a:t>Cell</a:t>
            </a:r>
            <a:r>
              <a:rPr lang="de-DE" dirty="0" smtClean="0"/>
              <a:t> 1997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426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Schleimpilz </a:t>
            </a:r>
            <a:r>
              <a:rPr lang="de-DE" i="1" dirty="0" err="1"/>
              <a:t>Dictyostelium</a:t>
            </a:r>
            <a:r>
              <a:rPr lang="de-DE" i="1" dirty="0"/>
              <a:t> </a:t>
            </a:r>
            <a:r>
              <a:rPr lang="de-DE" i="1" dirty="0" err="1"/>
              <a:t>discoideum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4" y="1115541"/>
            <a:ext cx="5689600" cy="49784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489966" y="6161025"/>
            <a:ext cx="328523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Siegert/</a:t>
            </a:r>
            <a:r>
              <a:rPr lang="de-DE" dirty="0" err="1" smtClean="0"/>
              <a:t>Weijer</a:t>
            </a:r>
            <a:r>
              <a:rPr lang="de-DE" dirty="0" smtClean="0"/>
              <a:t>, </a:t>
            </a:r>
            <a:r>
              <a:rPr lang="de-DE" dirty="0" err="1" smtClean="0"/>
              <a:t>Curr</a:t>
            </a:r>
            <a:r>
              <a:rPr lang="de-DE" dirty="0" smtClean="0"/>
              <a:t> </a:t>
            </a:r>
            <a:r>
              <a:rPr lang="de-DE" dirty="0" err="1" smtClean="0"/>
              <a:t>Biol</a:t>
            </a:r>
            <a:r>
              <a:rPr lang="de-DE" dirty="0" smtClean="0"/>
              <a:t>, 1995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48" y="1259557"/>
            <a:ext cx="3449320" cy="39116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68700" y="5238241"/>
            <a:ext cx="2840817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Palsson</a:t>
            </a:r>
            <a:r>
              <a:rPr lang="de-DE" dirty="0" smtClean="0"/>
              <a:t> et al, PNAS 1997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314753" y="6300117"/>
            <a:ext cx="3046039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A. Goldbeter, Modell dazu...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353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Musterklassifikation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47824" y="3347789"/>
            <a:ext cx="3328180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Relaxation ins Gleichgewicht ?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087984" y="3923853"/>
            <a:ext cx="3148631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Nichtgleichgewichtszustand?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528144" y="4571925"/>
            <a:ext cx="2224850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dynamisch/adaptiv?</a:t>
            </a:r>
            <a:endParaRPr lang="de-DE" dirty="0"/>
          </a:p>
        </p:txBody>
      </p:sp>
      <p:grpSp>
        <p:nvGrpSpPr>
          <p:cNvPr id="12" name="Gruppierung 11"/>
          <p:cNvGrpSpPr/>
          <p:nvPr/>
        </p:nvGrpSpPr>
        <p:grpSpPr>
          <a:xfrm>
            <a:off x="503808" y="1115541"/>
            <a:ext cx="2019265" cy="1114839"/>
            <a:chOff x="503808" y="1115541"/>
            <a:chExt cx="2019265" cy="1114839"/>
          </a:xfrm>
        </p:grpSpPr>
        <p:sp>
          <p:nvSpPr>
            <p:cNvPr id="3" name="Textfeld 2"/>
            <p:cNvSpPr txBox="1"/>
            <p:nvPr/>
          </p:nvSpPr>
          <p:spPr>
            <a:xfrm>
              <a:off x="503808" y="1115541"/>
              <a:ext cx="967107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zeitlich</a:t>
              </a:r>
              <a:endParaRPr lang="de-DE" b="1" dirty="0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503808" y="1619597"/>
              <a:ext cx="2019265" cy="610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(quasi-)periodisch</a:t>
              </a:r>
            </a:p>
            <a:p>
              <a:r>
                <a:rPr lang="de-DE" dirty="0" smtClean="0"/>
                <a:t>irregul</a:t>
              </a:r>
              <a:r>
                <a:rPr lang="de-DE" dirty="0" smtClean="0"/>
                <a:t>är</a:t>
              </a:r>
              <a:endParaRPr lang="de-DE" dirty="0"/>
            </a:p>
          </p:txBody>
        </p:sp>
      </p:grpSp>
      <p:grpSp>
        <p:nvGrpSpPr>
          <p:cNvPr id="14" name="Gruppierung 13"/>
          <p:cNvGrpSpPr/>
          <p:nvPr/>
        </p:nvGrpSpPr>
        <p:grpSpPr>
          <a:xfrm>
            <a:off x="3549685" y="1115541"/>
            <a:ext cx="2981255" cy="1372448"/>
            <a:chOff x="3168104" y="1115541"/>
            <a:chExt cx="2981255" cy="1372448"/>
          </a:xfrm>
        </p:grpSpPr>
        <p:sp>
          <p:nvSpPr>
            <p:cNvPr id="5" name="Textfeld 4"/>
            <p:cNvSpPr txBox="1"/>
            <p:nvPr/>
          </p:nvSpPr>
          <p:spPr>
            <a:xfrm>
              <a:off x="3168104" y="1115541"/>
              <a:ext cx="1146768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r</a:t>
              </a:r>
              <a:r>
                <a:rPr lang="de-DE" b="1" dirty="0" smtClean="0"/>
                <a:t>äumlich</a:t>
              </a:r>
              <a:endParaRPr lang="de-DE" b="1" dirty="0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3168104" y="1619597"/>
              <a:ext cx="2981255" cy="868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(quasi-)periodisch</a:t>
              </a:r>
            </a:p>
            <a:p>
              <a:r>
                <a:rPr lang="de-DE" dirty="0" smtClean="0"/>
                <a:t>irregul</a:t>
              </a:r>
              <a:r>
                <a:rPr lang="de-DE" dirty="0" smtClean="0"/>
                <a:t>är</a:t>
              </a:r>
              <a:endParaRPr lang="de-DE" dirty="0"/>
            </a:p>
            <a:p>
              <a:r>
                <a:rPr lang="de-DE" dirty="0"/>
                <a:t>1D, </a:t>
              </a:r>
              <a:r>
                <a:rPr lang="de-DE" dirty="0" smtClean="0"/>
                <a:t>2D (Streifen, Flecken..)</a:t>
              </a:r>
              <a:endParaRPr lang="de-DE" dirty="0"/>
            </a:p>
          </p:txBody>
        </p:sp>
      </p:grpSp>
      <p:grpSp>
        <p:nvGrpSpPr>
          <p:cNvPr id="13" name="Gruppierung 12"/>
          <p:cNvGrpSpPr/>
          <p:nvPr/>
        </p:nvGrpSpPr>
        <p:grpSpPr>
          <a:xfrm>
            <a:off x="7059749" y="1115541"/>
            <a:ext cx="2301043" cy="1630057"/>
            <a:chOff x="6048424" y="1115541"/>
            <a:chExt cx="2301043" cy="1630057"/>
          </a:xfrm>
        </p:grpSpPr>
        <p:sp>
          <p:nvSpPr>
            <p:cNvPr id="4" name="Textfeld 3"/>
            <p:cNvSpPr txBox="1"/>
            <p:nvPr/>
          </p:nvSpPr>
          <p:spPr>
            <a:xfrm>
              <a:off x="6048424" y="1115541"/>
              <a:ext cx="2301043" cy="353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r</a:t>
              </a:r>
              <a:r>
                <a:rPr lang="de-DE" b="1" dirty="0" smtClean="0"/>
                <a:t>äumlich- &amp; </a:t>
              </a:r>
              <a:r>
                <a:rPr lang="de-DE" b="1" dirty="0" smtClean="0"/>
                <a:t>zeitlich</a:t>
              </a:r>
              <a:endParaRPr lang="de-DE" b="1" dirty="0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6048424" y="1619597"/>
              <a:ext cx="2224399" cy="1126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(quasi-)periodisch</a:t>
              </a:r>
            </a:p>
            <a:p>
              <a:r>
                <a:rPr lang="de-DE" dirty="0" smtClean="0"/>
                <a:t>irregul</a:t>
              </a:r>
              <a:r>
                <a:rPr lang="de-DE" dirty="0" smtClean="0"/>
                <a:t>är</a:t>
              </a:r>
              <a:endParaRPr lang="de-DE" dirty="0"/>
            </a:p>
            <a:p>
              <a:r>
                <a:rPr lang="de-DE" dirty="0"/>
                <a:t>1D, </a:t>
              </a:r>
              <a:r>
                <a:rPr lang="de-DE" dirty="0" smtClean="0"/>
                <a:t>2D</a:t>
              </a:r>
              <a:r>
                <a:rPr lang="de-DE" dirty="0"/>
                <a:t> </a:t>
              </a:r>
              <a:r>
                <a:rPr lang="de-DE" dirty="0" smtClean="0"/>
                <a:t>(Spiralen ...)</a:t>
              </a:r>
              <a:endParaRPr lang="de-DE" dirty="0"/>
            </a:p>
            <a:p>
              <a:r>
                <a:rPr lang="de-DE" dirty="0" smtClean="0"/>
                <a:t>erregbar</a:t>
              </a:r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5400352" y="5436021"/>
            <a:ext cx="505442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...?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593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Par-Protein-Gradient</a:t>
            </a:r>
            <a:endParaRPr lang="de-DE" dirty="0"/>
          </a:p>
        </p:txBody>
      </p:sp>
      <p:pic>
        <p:nvPicPr>
          <p:cNvPr id="3" name="Bild 2" descr="Screen shot 2013-12-10 at 2.1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96" y="1104825"/>
            <a:ext cx="7035800" cy="34671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215776" y="4562407"/>
            <a:ext cx="9793040" cy="23857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smtClean="0"/>
              <a:t>Grau</a:t>
            </a:r>
            <a:r>
              <a:rPr lang="de-DE" sz="2000" dirty="0" smtClean="0"/>
              <a:t>:           </a:t>
            </a:r>
            <a:r>
              <a:rPr lang="de-DE" sz="2000" dirty="0" err="1" smtClean="0"/>
              <a:t>aPAR</a:t>
            </a:r>
            <a:r>
              <a:rPr lang="de-DE" sz="2000" dirty="0"/>
              <a:t>-</a:t>
            </a:r>
            <a:r>
              <a:rPr lang="de-DE" sz="2000" dirty="0" smtClean="0"/>
              <a:t>dominanter Zustand (lin. stabil)</a:t>
            </a:r>
          </a:p>
          <a:p>
            <a:r>
              <a:rPr lang="de-DE" sz="2000" b="1" dirty="0" smtClean="0"/>
              <a:t>Schraffiert</a:t>
            </a:r>
            <a:r>
              <a:rPr lang="de-DE" sz="2000" dirty="0" smtClean="0"/>
              <a:t>: </a:t>
            </a:r>
            <a:r>
              <a:rPr lang="de-DE" sz="2000" dirty="0" err="1"/>
              <a:t>aPAR</a:t>
            </a:r>
            <a:r>
              <a:rPr lang="de-DE" sz="2000" dirty="0"/>
              <a:t>-dominanter Zustand (lin. </a:t>
            </a:r>
            <a:r>
              <a:rPr lang="de-DE" sz="2000" dirty="0" smtClean="0"/>
              <a:t>instabil</a:t>
            </a:r>
            <a:r>
              <a:rPr lang="de-DE" sz="2000" dirty="0"/>
              <a:t>)</a:t>
            </a:r>
          </a:p>
          <a:p>
            <a:r>
              <a:rPr lang="de-DE" sz="2000" dirty="0" smtClean="0"/>
              <a:t> </a:t>
            </a:r>
          </a:p>
          <a:p>
            <a:r>
              <a:rPr lang="de-DE" sz="2000" b="1" dirty="0" smtClean="0"/>
              <a:t>Gestrichelte Linie</a:t>
            </a:r>
            <a:r>
              <a:rPr lang="de-DE" sz="2000" dirty="0" smtClean="0"/>
              <a:t>: Grenzen, innerhalb derer stabiler polarisierter Zustand existiert </a:t>
            </a:r>
          </a:p>
          <a:p>
            <a:endParaRPr lang="de-DE" sz="2000" dirty="0"/>
          </a:p>
          <a:p>
            <a:r>
              <a:rPr lang="de-DE" sz="2000" b="1" dirty="0" smtClean="0"/>
              <a:t>Region ii</a:t>
            </a:r>
            <a:endParaRPr lang="de-DE" sz="2000" dirty="0"/>
          </a:p>
          <a:p>
            <a:r>
              <a:rPr lang="de-DE" sz="2000" dirty="0" smtClean="0"/>
              <a:t>homogene </a:t>
            </a:r>
            <a:r>
              <a:rPr lang="de-DE" sz="2000" dirty="0" err="1"/>
              <a:t>aPAR</a:t>
            </a:r>
            <a:r>
              <a:rPr lang="de-DE" sz="2000" dirty="0"/>
              <a:t>-</a:t>
            </a:r>
            <a:r>
              <a:rPr lang="de-DE" sz="2000" dirty="0" smtClean="0"/>
              <a:t>dominante &amp; polarisierter Zustand stabil </a:t>
            </a:r>
          </a:p>
          <a:p>
            <a:r>
              <a:rPr lang="de-DE" sz="2000" dirty="0" smtClean="0"/>
              <a:t>(bistabiles System, Polarisation nach Überwinden einer Schwelle), relevanter Bereich</a:t>
            </a:r>
          </a:p>
        </p:txBody>
      </p:sp>
    </p:spTree>
    <p:extLst>
      <p:ext uri="{BB962C8B-B14F-4D97-AF65-F5344CB8AC3E}">
        <p14:creationId xmlns:p14="http://schemas.microsoft.com/office/powerpoint/2010/main" val="229209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Vergleich Experiment/Theorie</a:t>
            </a:r>
            <a:endParaRPr lang="de-DE" dirty="0"/>
          </a:p>
        </p:txBody>
      </p:sp>
      <p:pic>
        <p:nvPicPr>
          <p:cNvPr id="4" name="Bild 3" descr="Screen shot 2013-12-10 at 2.29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32" y="991889"/>
            <a:ext cx="5191760" cy="59563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89157" y="6121382"/>
            <a:ext cx="1698827" cy="610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Goehring</a:t>
            </a:r>
            <a:r>
              <a:rPr lang="de-DE" dirty="0" smtClean="0"/>
              <a:t> et al,</a:t>
            </a:r>
          </a:p>
          <a:p>
            <a:r>
              <a:rPr lang="de-DE" dirty="0" smtClean="0"/>
              <a:t>Science 2011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3909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Mechanische Einflüsse</a:t>
            </a:r>
            <a:endParaRPr lang="de-DE" dirty="0"/>
          </a:p>
        </p:txBody>
      </p:sp>
      <p:pic>
        <p:nvPicPr>
          <p:cNvPr id="3" name="Picture 33" descr="Wurmglow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5" y="2194405"/>
            <a:ext cx="2940182" cy="293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4" descr="Screen shot 2013-06-17 at 3.47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0" y="1651930"/>
            <a:ext cx="4667539" cy="500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1"/>
          <p:cNvSpPr>
            <a:spLocks noChangeArrowheads="1"/>
          </p:cNvSpPr>
          <p:nvPr/>
        </p:nvSpPr>
        <p:spPr bwMode="auto">
          <a:xfrm>
            <a:off x="5941619" y="1714926"/>
            <a:ext cx="2856552" cy="36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/>
          <a:p>
            <a:pPr eaLnBrk="1"/>
            <a:r>
              <a:rPr lang="en-GB" b="1" i="1">
                <a:solidFill>
                  <a:srgbClr val="000000"/>
                </a:solidFill>
                <a:latin typeface="Helvetica" charset="0"/>
              </a:rPr>
              <a:t>Caenorhabditis elegans</a:t>
            </a:r>
          </a:p>
        </p:txBody>
      </p:sp>
      <p:sp>
        <p:nvSpPr>
          <p:cNvPr id="6" name="Rechteck 7"/>
          <p:cNvSpPr>
            <a:spLocks noChangeArrowheads="1"/>
          </p:cNvSpPr>
          <p:nvPr/>
        </p:nvSpPr>
        <p:spPr bwMode="auto">
          <a:xfrm>
            <a:off x="5631850" y="5522763"/>
            <a:ext cx="4242260" cy="85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/>
          <a:p>
            <a:pPr eaLnBrk="1"/>
            <a:r>
              <a:rPr lang="en-GB" sz="2600" b="1" dirty="0" err="1" smtClean="0">
                <a:solidFill>
                  <a:srgbClr val="000000"/>
                </a:solidFill>
                <a:latin typeface="Helvetica" charset="0"/>
              </a:rPr>
              <a:t>Zellorganisation</a:t>
            </a:r>
            <a:r>
              <a:rPr lang="en-GB" sz="2600" b="1" dirty="0" smtClean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GB" sz="2600" b="1" dirty="0" err="1" smtClean="0">
                <a:solidFill>
                  <a:srgbClr val="000000"/>
                </a:solidFill>
                <a:latin typeface="Helvetica" charset="0"/>
              </a:rPr>
              <a:t>während</a:t>
            </a:r>
            <a:r>
              <a:rPr lang="en-GB" sz="2600" b="1" dirty="0" smtClean="0">
                <a:solidFill>
                  <a:srgbClr val="000000"/>
                </a:solidFill>
                <a:latin typeface="Helvetica" charset="0"/>
              </a:rPr>
              <a:t> </a:t>
            </a:r>
          </a:p>
          <a:p>
            <a:pPr eaLnBrk="1"/>
            <a:r>
              <a:rPr lang="en-GB" sz="2600" b="1" dirty="0">
                <a:solidFill>
                  <a:srgbClr val="000000"/>
                </a:solidFill>
                <a:latin typeface="Helvetica" charset="0"/>
              </a:rPr>
              <a:t>d</a:t>
            </a:r>
            <a:r>
              <a:rPr lang="en-GB" sz="2600" b="1" dirty="0" smtClean="0">
                <a:solidFill>
                  <a:srgbClr val="000000"/>
                </a:solidFill>
                <a:latin typeface="Helvetica" charset="0"/>
              </a:rPr>
              <a:t>er </a:t>
            </a:r>
            <a:r>
              <a:rPr lang="en-GB" sz="2600" b="1" dirty="0" err="1" smtClean="0">
                <a:solidFill>
                  <a:srgbClr val="000000"/>
                </a:solidFill>
                <a:latin typeface="Helvetica" charset="0"/>
              </a:rPr>
              <a:t>Embryogenese</a:t>
            </a:r>
            <a:r>
              <a:rPr lang="en-GB" sz="2600" b="1" dirty="0" smtClean="0">
                <a:solidFill>
                  <a:srgbClr val="000000"/>
                </a:solidFill>
                <a:latin typeface="Helvetica" charset="0"/>
              </a:rPr>
              <a:t>?</a:t>
            </a:r>
            <a:endParaRPr lang="en-GB" sz="2600" b="1" dirty="0">
              <a:solidFill>
                <a:srgbClr val="000000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836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Lichtblattmikroskopie</a:t>
            </a:r>
            <a:endParaRPr lang="de-DE" dirty="0"/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5760392" y="4499917"/>
            <a:ext cx="34956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37931725" indent="-37474525" eaLnBrk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/>
            <a:r>
              <a:rPr lang="en-US" sz="1800" dirty="0" err="1"/>
              <a:t>Siedentopf</a:t>
            </a:r>
            <a:r>
              <a:rPr lang="en-US" sz="1800" dirty="0"/>
              <a:t> &amp; Zsigmondy 1903(!) </a:t>
            </a:r>
          </a:p>
          <a:p>
            <a:pPr eaLnBrk="1"/>
            <a:r>
              <a:rPr lang="en-US" sz="1800" dirty="0" err="1"/>
              <a:t>Steltzer</a:t>
            </a:r>
            <a:r>
              <a:rPr lang="en-US" sz="1800" dirty="0"/>
              <a:t>-AG (2000er </a:t>
            </a:r>
            <a:r>
              <a:rPr lang="en-US" sz="1800" dirty="0" err="1"/>
              <a:t>Jahre</a:t>
            </a:r>
            <a:r>
              <a:rPr lang="en-US" sz="1800" dirty="0"/>
              <a:t>)</a:t>
            </a:r>
          </a:p>
        </p:txBody>
      </p:sp>
      <p:pic>
        <p:nvPicPr>
          <p:cNvPr id="5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6" y="1979637"/>
            <a:ext cx="5240655" cy="33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40" y="2195661"/>
            <a:ext cx="43180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992380" y="1259557"/>
            <a:ext cx="6095865" cy="411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200" dirty="0" err="1" smtClean="0"/>
              <a:t>Selective</a:t>
            </a:r>
            <a:r>
              <a:rPr lang="de-DE" sz="2200" dirty="0" smtClean="0"/>
              <a:t> Plane Illumination </a:t>
            </a:r>
            <a:r>
              <a:rPr lang="de-DE" sz="2200" dirty="0" err="1" smtClean="0"/>
              <a:t>Microscopy</a:t>
            </a:r>
            <a:r>
              <a:rPr lang="de-DE" sz="2200" dirty="0" smtClean="0"/>
              <a:t> (SPIM)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182014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Single-</a:t>
            </a:r>
            <a:r>
              <a:rPr lang="de-DE" dirty="0" err="1" smtClean="0"/>
              <a:t>cell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in 3D</a:t>
            </a:r>
            <a:endParaRPr lang="de-DE" dirty="0"/>
          </a:p>
        </p:txBody>
      </p:sp>
      <p:pic>
        <p:nvPicPr>
          <p:cNvPr id="3" name="Bild 1" descr="Lspimfig01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943"/>
            <a:ext cx="10080625" cy="360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3403962" y="5178028"/>
            <a:ext cx="6383321" cy="36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38A5E"/>
                </a:solidFill>
                <a:latin typeface="Helvetica" charset="0"/>
              </a:rPr>
              <a:t>Fickentscher, Struntz &amp; Weiss, Biophys. J. </a:t>
            </a:r>
            <a:r>
              <a:rPr lang="en-US" sz="1800" b="1">
                <a:solidFill>
                  <a:srgbClr val="038A5E"/>
                </a:solidFill>
                <a:latin typeface="Helvetica" charset="0"/>
              </a:rPr>
              <a:t>105</a:t>
            </a:r>
            <a:r>
              <a:rPr lang="en-US" sz="1800">
                <a:solidFill>
                  <a:srgbClr val="038A5E"/>
                </a:solidFill>
                <a:latin typeface="Helvetica" charset="0"/>
              </a:rPr>
              <a:t>, 1735 (2013)</a:t>
            </a:r>
            <a:endParaRPr lang="en-US" sz="1800" i="1">
              <a:solidFill>
                <a:srgbClr val="038A5E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86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Trajektorien invariant</a:t>
            </a:r>
            <a:endParaRPr lang="de-DE" dirty="0"/>
          </a:p>
        </p:txBody>
      </p:sp>
      <p:pic>
        <p:nvPicPr>
          <p:cNvPr id="3" name="Bild 2" descr="Lspimfig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87" y="1497936"/>
            <a:ext cx="7287452" cy="525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275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Mechanik determiniert Trajektorien</a:t>
            </a:r>
            <a:endParaRPr lang="de-DE" dirty="0"/>
          </a:p>
        </p:txBody>
      </p:sp>
      <p:pic>
        <p:nvPicPr>
          <p:cNvPr id="3" name="Bild 1" descr="Lspimfig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644" y="965958"/>
            <a:ext cx="5453338" cy="607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56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4014" y="251463"/>
            <a:ext cx="9688601" cy="1152110"/>
          </a:xfrm>
        </p:spPr>
        <p:txBody>
          <a:bodyPr/>
          <a:lstStyle/>
          <a:p>
            <a:r>
              <a:rPr lang="de-DE" dirty="0" smtClean="0"/>
              <a:t>Grundlagen von Reaktions-Diffusionsgleichungen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223888" y="2267669"/>
            <a:ext cx="3724096" cy="1299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Reaktion</a:t>
            </a:r>
          </a:p>
          <a:p>
            <a:pPr marL="457200" indent="-457200">
              <a:buFont typeface="Arial"/>
              <a:buChar char="•"/>
            </a:pPr>
            <a:r>
              <a:rPr lang="de-DE" sz="2800" dirty="0" smtClean="0"/>
              <a:t>station</a:t>
            </a:r>
            <a:r>
              <a:rPr lang="de-DE" sz="2800" dirty="0" smtClean="0"/>
              <a:t>ärer Zustand</a:t>
            </a:r>
          </a:p>
          <a:p>
            <a:pPr marL="457200" indent="-457200">
              <a:buFont typeface="Arial"/>
              <a:buChar char="•"/>
            </a:pPr>
            <a:r>
              <a:rPr lang="de-DE" sz="2800" dirty="0" smtClean="0"/>
              <a:t>Kinetik</a:t>
            </a:r>
            <a:endParaRPr lang="de-DE" sz="2800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5976416" y="2267669"/>
            <a:ext cx="2239691" cy="898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Diffusion</a:t>
            </a:r>
          </a:p>
          <a:p>
            <a:r>
              <a:rPr lang="de-DE" sz="2800" dirty="0" smtClean="0"/>
              <a:t>(kurze </a:t>
            </a:r>
            <a:r>
              <a:rPr lang="de-DE" sz="2800" dirty="0" err="1" smtClean="0"/>
              <a:t>Wdh</a:t>
            </a:r>
            <a:r>
              <a:rPr lang="de-DE" sz="2800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26723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 bwMode="auto">
          <a:xfrm>
            <a:off x="224014" y="66498"/>
            <a:ext cx="9688601" cy="68142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397" bIns="50397" numCol="1" compatLnSpc="1">
            <a:prstTxWarp prst="textNoShape">
              <a:avLst/>
            </a:prstTxWarp>
          </a:bodyPr>
          <a:lstStyle/>
          <a:p>
            <a:r>
              <a:rPr lang="en-US" dirty="0" err="1" smtClean="0">
                <a:latin typeface="Chalkboard" charset="0"/>
                <a:ea typeface="ＭＳ Ｐゴシック" charset="0"/>
                <a:cs typeface="Chalkboard" charset="0"/>
              </a:rPr>
              <a:t>Entropie</a:t>
            </a:r>
            <a:endParaRPr lang="en-US" dirty="0">
              <a:latin typeface="Chalkboard" charset="0"/>
              <a:ea typeface="ＭＳ Ｐゴシック" charset="0"/>
              <a:cs typeface="Chalkboard" charset="0"/>
            </a:endParaRPr>
          </a:p>
        </p:txBody>
      </p:sp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1524346" y="979959"/>
            <a:ext cx="6960214" cy="44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Erfasse alle möglichen Zustände des Systems</a:t>
            </a:r>
          </a:p>
        </p:txBody>
      </p:sp>
      <p:pic>
        <p:nvPicPr>
          <p:cNvPr id="13316" name="Picture 3" descr="fig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15" y="2344900"/>
            <a:ext cx="4704292" cy="309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2" descr="figure_06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308" y="2864627"/>
            <a:ext cx="5026312" cy="20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1113069" y="1657179"/>
            <a:ext cx="7774172" cy="44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661"/>
              </a:spcAft>
            </a:pPr>
            <a:r>
              <a:rPr lang="en-US"/>
              <a:t>z.B. Bindungsreaktion bzw. Konformationsfluktuationen</a:t>
            </a:r>
            <a:endParaRPr lang="en-US" i="1"/>
          </a:p>
        </p:txBody>
      </p:sp>
      <p:sp>
        <p:nvSpPr>
          <p:cNvPr id="13319" name="TextBox 8"/>
          <p:cNvSpPr txBox="1">
            <a:spLocks noChangeArrowheads="1"/>
          </p:cNvSpPr>
          <p:nvPr/>
        </p:nvSpPr>
        <p:spPr bwMode="auto">
          <a:xfrm>
            <a:off x="658041" y="5745004"/>
            <a:ext cx="8777118" cy="44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661"/>
              </a:spcAft>
            </a:pPr>
            <a:r>
              <a:rPr lang="en-US"/>
              <a:t>Anzahl der ‘Mikrozustände’ </a:t>
            </a:r>
            <a:r>
              <a:rPr lang="en-US">
                <a:latin typeface="Symbol" charset="0"/>
                <a:cs typeface="Symbol" charset="0"/>
              </a:rPr>
              <a:t>W</a:t>
            </a:r>
            <a:r>
              <a:rPr lang="en-US">
                <a:ea typeface="Symbol" charset="0"/>
                <a:cs typeface="Symbol" charset="0"/>
              </a:rPr>
              <a:t> definiert die </a:t>
            </a:r>
            <a:r>
              <a:rPr lang="en-US" b="1">
                <a:ea typeface="Symbol" charset="0"/>
                <a:cs typeface="Symbol" charset="0"/>
              </a:rPr>
              <a:t>Entropie: </a:t>
            </a:r>
            <a:r>
              <a:rPr lang="en-US">
                <a:ea typeface="Symbol" charset="0"/>
                <a:cs typeface="Symbol" charset="0"/>
              </a:rPr>
              <a:t>S=k</a:t>
            </a:r>
            <a:r>
              <a:rPr lang="en-US" baseline="-25000">
                <a:ea typeface="Symbol" charset="0"/>
                <a:cs typeface="Symbol" charset="0"/>
              </a:rPr>
              <a:t>B</a:t>
            </a:r>
            <a:r>
              <a:rPr lang="en-US">
                <a:ea typeface="Symbol" charset="0"/>
                <a:cs typeface="Symbol" charset="0"/>
              </a:rPr>
              <a:t>ln(</a:t>
            </a:r>
            <a:r>
              <a:rPr lang="en-US">
                <a:latin typeface="Symbol" charset="0"/>
                <a:cs typeface="Symbol" charset="0"/>
              </a:rPr>
              <a:t>W</a:t>
            </a:r>
            <a:r>
              <a:rPr lang="en-US">
                <a:ea typeface="Symbol" charset="0"/>
                <a:cs typeface="Symbo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14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 bwMode="auto">
          <a:xfrm>
            <a:off x="224014" y="66498"/>
            <a:ext cx="9688601" cy="681424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397" bIns="50397" numCol="1" compatLnSpc="1">
            <a:prstTxWarp prst="textNoShape">
              <a:avLst/>
            </a:prstTxWarp>
          </a:bodyPr>
          <a:lstStyle/>
          <a:p>
            <a:r>
              <a:rPr lang="en-US" dirty="0" err="1" smtClean="0">
                <a:latin typeface="Chalkboard" charset="0"/>
                <a:ea typeface="ＭＳ Ｐゴシック" charset="0"/>
                <a:cs typeface="Chalkboard" charset="0"/>
              </a:rPr>
              <a:t>Anschauliche</a:t>
            </a:r>
            <a:r>
              <a:rPr lang="en-US" dirty="0" smtClean="0">
                <a:latin typeface="Chalkboard" charset="0"/>
                <a:ea typeface="ＭＳ Ｐゴシック" charset="0"/>
                <a:cs typeface="Chalkboard" charset="0"/>
              </a:rPr>
              <a:t> </a:t>
            </a:r>
            <a:r>
              <a:rPr lang="en-US" dirty="0" err="1" smtClean="0">
                <a:latin typeface="Chalkboard" charset="0"/>
                <a:ea typeface="ＭＳ Ｐゴシック" charset="0"/>
                <a:cs typeface="Chalkboard" charset="0"/>
              </a:rPr>
              <a:t>Entropie</a:t>
            </a:r>
            <a:endParaRPr lang="en-US" dirty="0">
              <a:latin typeface="Chalkboard" charset="0"/>
              <a:ea typeface="ＭＳ Ｐゴシック" charset="0"/>
              <a:cs typeface="Chalkboard" charset="0"/>
            </a:endParaRPr>
          </a:p>
        </p:txBody>
      </p:sp>
      <p:sp>
        <p:nvSpPr>
          <p:cNvPr id="14339" name="TextBox 4"/>
          <p:cNvSpPr txBox="1">
            <a:spLocks noChangeArrowheads="1"/>
          </p:cNvSpPr>
          <p:nvPr/>
        </p:nvSpPr>
        <p:spPr bwMode="auto">
          <a:xfrm>
            <a:off x="297519" y="1132203"/>
            <a:ext cx="5443247" cy="396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i="1"/>
              <a:t>Entropie ist ein Maß für Unordnung</a:t>
            </a:r>
          </a:p>
          <a:p>
            <a:endParaRPr lang="en-US" b="1"/>
          </a:p>
          <a:p>
            <a:r>
              <a:rPr lang="en-US" b="1"/>
              <a:t>		S=k</a:t>
            </a:r>
            <a:r>
              <a:rPr lang="en-US" b="1" baseline="-25000"/>
              <a:t>B</a:t>
            </a:r>
            <a:r>
              <a:rPr lang="en-US" b="1"/>
              <a:t>ln</a:t>
            </a:r>
            <a:r>
              <a:rPr lang="en-US" b="1">
                <a:latin typeface="Symbol" charset="0"/>
                <a:cs typeface="Symbol" charset="0"/>
              </a:rPr>
              <a:t>W</a:t>
            </a:r>
          </a:p>
          <a:p>
            <a:endParaRPr lang="en-US">
              <a:ea typeface="Symbol" charset="0"/>
              <a:cs typeface="Symbol" charset="0"/>
            </a:endParaRPr>
          </a:p>
          <a:p>
            <a:pPr>
              <a:spcAft>
                <a:spcPts val="661"/>
              </a:spcAft>
            </a:pPr>
            <a:r>
              <a:rPr lang="en-US" b="1" u="sng">
                <a:ea typeface="Symbol" charset="0"/>
                <a:cs typeface="Symbol" charset="0"/>
              </a:rPr>
              <a:t>2. Hauptsatz der Thermodynamik</a:t>
            </a:r>
            <a:endParaRPr lang="en-US" b="1">
              <a:ea typeface="Symbol" charset="0"/>
              <a:cs typeface="Symbol" charset="0"/>
            </a:endParaRPr>
          </a:p>
          <a:p>
            <a:pPr>
              <a:spcAft>
                <a:spcPts val="661"/>
              </a:spcAft>
            </a:pPr>
            <a:r>
              <a:rPr lang="en-US" b="1">
                <a:ea typeface="Symbol" charset="0"/>
                <a:cs typeface="Symbol" charset="0"/>
              </a:rPr>
              <a:t>Jedes System strebt maximaler </a:t>
            </a:r>
          </a:p>
          <a:p>
            <a:pPr>
              <a:spcAft>
                <a:spcPts val="661"/>
              </a:spcAft>
            </a:pPr>
            <a:r>
              <a:rPr lang="en-US" b="1">
                <a:ea typeface="Symbol" charset="0"/>
                <a:cs typeface="Symbol" charset="0"/>
              </a:rPr>
              <a:t>Entropie und minimaler Energie zu.</a:t>
            </a:r>
          </a:p>
          <a:p>
            <a:pPr>
              <a:spcAft>
                <a:spcPts val="661"/>
              </a:spcAft>
            </a:pPr>
            <a:endParaRPr lang="en-US" b="1">
              <a:ea typeface="Symbol" charset="0"/>
              <a:cs typeface="Symbol" charset="0"/>
            </a:endParaRPr>
          </a:p>
          <a:p>
            <a:pPr>
              <a:spcAft>
                <a:spcPts val="661"/>
              </a:spcAft>
            </a:pPr>
            <a:r>
              <a:rPr lang="en-US">
                <a:ea typeface="Symbol" charset="0"/>
                <a:cs typeface="Symbol" charset="0"/>
              </a:rPr>
              <a:t>Um Entropie zu senken muss man </a:t>
            </a:r>
          </a:p>
          <a:p>
            <a:pPr>
              <a:spcAft>
                <a:spcPts val="661"/>
              </a:spcAft>
            </a:pPr>
            <a:r>
              <a:rPr lang="en-US">
                <a:ea typeface="Symbol" charset="0"/>
                <a:cs typeface="Symbol" charset="0"/>
              </a:rPr>
              <a:t>Energie/Arbeit ins System stecken.</a:t>
            </a:r>
          </a:p>
        </p:txBody>
      </p:sp>
      <p:pic>
        <p:nvPicPr>
          <p:cNvPr id="14340" name="Picture 7" descr="Wehrli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640" y="862714"/>
            <a:ext cx="3503717" cy="617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24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Hydrophober </a:t>
            </a:r>
            <a:r>
              <a:rPr lang="de-DE" dirty="0" smtClean="0"/>
              <a:t>Effekt ist </a:t>
            </a:r>
            <a:r>
              <a:rPr lang="de-DE" dirty="0" err="1" smtClean="0"/>
              <a:t>entropisch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1059581"/>
            <a:ext cx="8890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4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Liganden/Rezeptor-System</a:t>
            </a:r>
            <a:endParaRPr lang="de-DE" dirty="0"/>
          </a:p>
        </p:txBody>
      </p:sp>
      <p:pic>
        <p:nvPicPr>
          <p:cNvPr id="3" name="Picture 3" descr="fig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52" y="1536509"/>
            <a:ext cx="6827520" cy="448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54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 bwMode="auto"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397" bIns="50397" numCol="1" compatLnSpc="1">
            <a:prstTxWarp prst="textNoShape">
              <a:avLst/>
            </a:prstTxWarp>
          </a:bodyPr>
          <a:lstStyle/>
          <a:p>
            <a:r>
              <a:rPr lang="en-US">
                <a:latin typeface="Chalkboard" charset="0"/>
                <a:ea typeface="ＭＳ Ｐゴシック" charset="0"/>
                <a:cs typeface="Chalkboard" charset="0"/>
              </a:rPr>
              <a:t>Energetisches Gewicht von Zuständen</a:t>
            </a:r>
          </a:p>
        </p:txBody>
      </p:sp>
      <p:pic>
        <p:nvPicPr>
          <p:cNvPr id="17411" name="Picture 2" descr="figure_06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31" y="1464688"/>
            <a:ext cx="7500965" cy="553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17"/>
          <p:cNvSpPr txBox="1">
            <a:spLocks noChangeArrowheads="1"/>
          </p:cNvSpPr>
          <p:nvPr/>
        </p:nvSpPr>
        <p:spPr bwMode="auto">
          <a:xfrm>
            <a:off x="2829927" y="992208"/>
            <a:ext cx="4378077" cy="449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0794" tIns="50397" rIns="100794" bIns="5039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Boltzmann-Verteilung in Aktion</a:t>
            </a:r>
          </a:p>
        </p:txBody>
      </p:sp>
    </p:spTree>
    <p:extLst>
      <p:ext uri="{BB962C8B-B14F-4D97-AF65-F5344CB8AC3E}">
        <p14:creationId xmlns:p14="http://schemas.microsoft.com/office/powerpoint/2010/main" val="278860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 bwMode="auto"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0397" bIns="50397" numCol="1" compatLnSpc="1">
            <a:prstTxWarp prst="textNoShape">
              <a:avLst/>
            </a:prstTxWarp>
          </a:bodyPr>
          <a:lstStyle/>
          <a:p>
            <a:r>
              <a:rPr lang="en-US">
                <a:latin typeface="Chalkboard" charset="0"/>
                <a:ea typeface="ＭＳ Ｐゴシック" charset="0"/>
                <a:cs typeface="Chalkboard" charset="0"/>
              </a:rPr>
              <a:t>Energetische Gewichtung der Zustände</a:t>
            </a:r>
          </a:p>
        </p:txBody>
      </p:sp>
      <p:pic>
        <p:nvPicPr>
          <p:cNvPr id="18435" name="Picture 2" descr="figure_06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23" y="1511935"/>
            <a:ext cx="9371832" cy="455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73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Macintosh PowerPoint</Application>
  <PresentationFormat>Benutzerdefiniert</PresentationFormat>
  <Paragraphs>101</Paragraphs>
  <Slides>26</Slides>
  <Notes>0</Notes>
  <HiddenSlides>0</HiddenSlides>
  <MMClips>1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29" baseType="lpstr">
      <vt:lpstr>Office Theme</vt:lpstr>
      <vt:lpstr>Equation</vt:lpstr>
      <vt:lpstr>Microsoft Formel-Editor</vt:lpstr>
      <vt:lpstr>Beispiele für Muster</vt:lpstr>
      <vt:lpstr>Musterklassifikation</vt:lpstr>
      <vt:lpstr>Grundlagen von Reaktions-Diffusionsgleichungen</vt:lpstr>
      <vt:lpstr>Entropie</vt:lpstr>
      <vt:lpstr>Anschauliche Entropie</vt:lpstr>
      <vt:lpstr>Hydrophober Effekt ist entropisch</vt:lpstr>
      <vt:lpstr>Liganden/Rezeptor-System</vt:lpstr>
      <vt:lpstr>Energetisches Gewicht von Zuständen</vt:lpstr>
      <vt:lpstr>Energetische Gewichtung der Zustände</vt:lpstr>
      <vt:lpstr>Langmuir-Isotherme</vt:lpstr>
      <vt:lpstr>Random walk…</vt:lpstr>
      <vt:lpstr>Was ist diffusive Bewegung?</vt:lpstr>
      <vt:lpstr>Wie lange dauert es bis nach Hause?</vt:lpstr>
      <vt:lpstr>Diffusion im Gleichgewicht</vt:lpstr>
      <vt:lpstr>Zellzyklus-Oszillator</vt:lpstr>
      <vt:lpstr>Repressilator</vt:lpstr>
      <vt:lpstr>Circadianer Rhythmus von Cyanobakt.</vt:lpstr>
      <vt:lpstr>Muster...</vt:lpstr>
      <vt:lpstr>Schleimpilz Dictyostelium discoideum</vt:lpstr>
      <vt:lpstr>Par-Protein-Gradient</vt:lpstr>
      <vt:lpstr>Vergleich Experiment/Theorie</vt:lpstr>
      <vt:lpstr>Mechanische Einflüsse</vt:lpstr>
      <vt:lpstr>Lichtblattmikroskopie</vt:lpstr>
      <vt:lpstr>Single-cell tracking in 3D</vt:lpstr>
      <vt:lpstr>Trajektorien invariant</vt:lpstr>
      <vt:lpstr>Mechanik determiniert Trajektorien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Matthias Weiss</cp:lastModifiedBy>
  <cp:revision>436</cp:revision>
  <cp:lastPrinted>2013-10-28T07:51:05Z</cp:lastPrinted>
  <dcterms:created xsi:type="dcterms:W3CDTF">2013-10-14T07:34:40Z</dcterms:created>
  <dcterms:modified xsi:type="dcterms:W3CDTF">2014-09-16T14:50:48Z</dcterms:modified>
</cp:coreProperties>
</file>